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62" r:id="rId2"/>
    <p:sldMasterId id="2147483780" r:id="rId3"/>
  </p:sldMasterIdLst>
  <p:sldIdLst>
    <p:sldId id="257" r:id="rId4"/>
    <p:sldId id="283" r:id="rId5"/>
    <p:sldId id="265" r:id="rId6"/>
    <p:sldId id="282" r:id="rId7"/>
    <p:sldId id="281" r:id="rId8"/>
    <p:sldId id="267" r:id="rId9"/>
    <p:sldId id="279" r:id="rId10"/>
    <p:sldId id="270" r:id="rId11"/>
    <p:sldId id="271" r:id="rId12"/>
    <p:sldId id="268" r:id="rId13"/>
    <p:sldId id="269" r:id="rId14"/>
    <p:sldId id="266"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88" d="100"/>
          <a:sy n="88" d="100"/>
        </p:scale>
        <p:origin x="255" y="5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22205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155185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1731940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62D6987-FB6D-4DB8-81B8-AD0F35E3BB5F}"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60371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a:xfrm>
            <a:off x="685800" y="378883"/>
            <a:ext cx="6991492"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1406977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65E195-C89C-4871-8AE9-903FDB8B6D9D}" type="datetimeFigureOut">
              <a:rPr lang="en-US" smtClean="0"/>
              <a:pPr/>
              <a:t>10/2/2023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4161959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65E195-C89C-4871-8AE9-903FDB8B6D9D}" type="datetimeFigureOut">
              <a:rPr lang="en-US" smtClean="0"/>
              <a:pPr/>
              <a:t>10/2/2023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812009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502883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a:xfrm>
            <a:off x="685800" y="381000"/>
            <a:ext cx="6991492"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138155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7404279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32828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879636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a:xfrm>
            <a:off x="685800" y="381001"/>
            <a:ext cx="6991492" cy="36406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7901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65E195-C89C-4871-8AE9-903FDB8B6D9D}" type="datetimeFigureOut">
              <a:rPr lang="en-US" smtClean="0"/>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8270670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65E195-C89C-4871-8AE9-903FDB8B6D9D}" type="datetimeFigureOut">
              <a:rPr lang="en-US" smtClean="0"/>
              <a:t>10/2/2023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553883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65E195-C89C-4871-8AE9-903FDB8B6D9D}" type="datetimeFigureOut">
              <a:rPr lang="en-US" smtClean="0"/>
              <a:t>10/2/2023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291023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5E195-C89C-4871-8AE9-903FDB8B6D9D}" type="datetimeFigureOut">
              <a:rPr lang="en-US" smtClean="0"/>
              <a:t>10/2/2023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8929311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952644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7380898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5378817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3517960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62D6987-FB6D-4DB8-81B8-AD0F35E3BB5F}"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4285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a:xfrm>
            <a:off x="685800" y="381001"/>
            <a:ext cx="6991492" cy="36406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2785864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a:xfrm>
            <a:off x="685800" y="378883"/>
            <a:ext cx="6991492"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28562931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65E195-C89C-4871-8AE9-903FDB8B6D9D}" type="datetimeFigureOut">
              <a:rPr lang="en-US" smtClean="0"/>
              <a:pPr/>
              <a:t>10/2/2023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9458940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65E195-C89C-4871-8AE9-903FDB8B6D9D}" type="datetimeFigureOut">
              <a:rPr lang="en-US" smtClean="0"/>
              <a:pPr/>
              <a:t>10/2/2023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35231497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615430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a:xfrm>
            <a:off x="685800" y="381000"/>
            <a:ext cx="6991492"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4247840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247169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0133844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a:xfrm>
            <a:off x="685800" y="381001"/>
            <a:ext cx="6991492" cy="36406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8316928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65E195-C89C-4871-8AE9-903FDB8B6D9D}" type="datetimeFigureOut">
              <a:rPr lang="en-US" smtClean="0"/>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1848134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65E195-C89C-4871-8AE9-903FDB8B6D9D}" type="datetimeFigureOut">
              <a:rPr lang="en-US" smtClean="0"/>
              <a:t>10/2/2023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95443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65E195-C89C-4871-8AE9-903FDB8B6D9D}" type="datetimeFigureOut">
              <a:rPr lang="en-US" smtClean="0"/>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775511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65E195-C89C-4871-8AE9-903FDB8B6D9D}" type="datetimeFigureOut">
              <a:rPr lang="en-US" smtClean="0"/>
              <a:t>10/2/2023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4084513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5E195-C89C-4871-8AE9-903FDB8B6D9D}" type="datetimeFigureOut">
              <a:rPr lang="en-US" smtClean="0"/>
              <a:t>10/2/2023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8304353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3608552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860012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18821663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2066184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62D6987-FB6D-4DB8-81B8-AD0F35E3BB5F}"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562377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665E195-C89C-4871-8AE9-903FDB8B6D9D}" type="datetimeFigureOut">
              <a:rPr lang="en-US" smtClean="0"/>
              <a:pPr/>
              <a:t>10/2/2023</a:t>
            </a:fld>
            <a:endParaRPr lang="en-US"/>
          </a:p>
        </p:txBody>
      </p:sp>
      <p:sp>
        <p:nvSpPr>
          <p:cNvPr id="6" name="Footer Placeholder 5"/>
          <p:cNvSpPr>
            <a:spLocks noGrp="1"/>
          </p:cNvSpPr>
          <p:nvPr>
            <p:ph type="ftr" sz="quarter" idx="11"/>
          </p:nvPr>
        </p:nvSpPr>
        <p:spPr>
          <a:xfrm>
            <a:off x="685800" y="378883"/>
            <a:ext cx="6991492"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28767267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65E195-C89C-4871-8AE9-903FDB8B6D9D}" type="datetimeFigureOut">
              <a:rPr lang="en-US" smtClean="0"/>
              <a:pPr/>
              <a:t>10/2/2023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597335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65E195-C89C-4871-8AE9-903FDB8B6D9D}" type="datetimeFigureOut">
              <a:rPr lang="en-US" smtClean="0"/>
              <a:pPr/>
              <a:t>10/2/2023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062D6987-FB6D-4DB8-81B8-AD0F35E3BB5F}" type="slidenum">
              <a:rPr lang="en-US" smtClean="0"/>
              <a:pPr/>
              <a:t>‹#›</a:t>
            </a:fld>
            <a:endParaRPr lang="en-US"/>
          </a:p>
        </p:txBody>
      </p:sp>
    </p:spTree>
    <p:extLst>
      <p:ext uri="{BB962C8B-B14F-4D97-AF65-F5344CB8AC3E}">
        <p14:creationId xmlns:p14="http://schemas.microsoft.com/office/powerpoint/2010/main" val="1427756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65E195-C89C-4871-8AE9-903FDB8B6D9D}" type="datetimeFigureOut">
              <a:rPr lang="en-US" smtClean="0"/>
              <a:t>10/2/2023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5055959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082966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665E195-C89C-4871-8AE9-903FDB8B6D9D}" type="datetimeFigureOut">
              <a:rPr lang="en-US" smtClean="0"/>
              <a:t>10/2/2023</a:t>
            </a:fld>
            <a:endParaRPr lang="en-US"/>
          </a:p>
        </p:txBody>
      </p:sp>
      <p:sp>
        <p:nvSpPr>
          <p:cNvPr id="5" name="Footer Placeholder 4"/>
          <p:cNvSpPr>
            <a:spLocks noGrp="1"/>
          </p:cNvSpPr>
          <p:nvPr>
            <p:ph type="ftr" sz="quarter" idx="11"/>
          </p:nvPr>
        </p:nvSpPr>
        <p:spPr>
          <a:xfrm>
            <a:off x="685800" y="381000"/>
            <a:ext cx="6991492"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243928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65E195-C89C-4871-8AE9-903FDB8B6D9D}" type="datetimeFigureOut">
              <a:rPr lang="en-US" smtClean="0"/>
              <a:t>10/2/2023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05083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5E195-C89C-4871-8AE9-903FDB8B6D9D}" type="datetimeFigureOut">
              <a:rPr lang="en-US" smtClean="0"/>
              <a:t>10/2/2023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629650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3853873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10/2/2023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11655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665E195-C89C-4871-8AE9-903FDB8B6D9D}" type="datetimeFigureOut">
              <a:rPr lang="en-US" smtClean="0"/>
              <a:pPr/>
              <a:t>10/2/2023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2D6987-FB6D-4DB8-81B8-AD0F35E3BB5F}" type="slidenum">
              <a:rPr lang="en-US" smtClean="0"/>
              <a:pPr/>
              <a:t>‹#›</a:t>
            </a:fld>
            <a:endParaRPr lang="en-US"/>
          </a:p>
        </p:txBody>
      </p:sp>
    </p:spTree>
    <p:extLst>
      <p:ext uri="{BB962C8B-B14F-4D97-AF65-F5344CB8AC3E}">
        <p14:creationId xmlns:p14="http://schemas.microsoft.com/office/powerpoint/2010/main" val="34764777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665E195-C89C-4871-8AE9-903FDB8B6D9D}" type="datetimeFigureOut">
              <a:rPr lang="en-US" smtClean="0"/>
              <a:pPr/>
              <a:t>10/2/2023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2D6987-FB6D-4DB8-81B8-AD0F35E3BB5F}" type="slidenum">
              <a:rPr lang="en-US" smtClean="0"/>
              <a:pPr/>
              <a:t>‹#›</a:t>
            </a:fld>
            <a:endParaRPr lang="en-US"/>
          </a:p>
        </p:txBody>
      </p:sp>
    </p:spTree>
    <p:extLst>
      <p:ext uri="{BB962C8B-B14F-4D97-AF65-F5344CB8AC3E}">
        <p14:creationId xmlns:p14="http://schemas.microsoft.com/office/powerpoint/2010/main" val="1553783205"/>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665E195-C89C-4871-8AE9-903FDB8B6D9D}" type="datetimeFigureOut">
              <a:rPr lang="en-US" smtClean="0"/>
              <a:pPr/>
              <a:t>10/2/2023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2D6987-FB6D-4DB8-81B8-AD0F35E3BB5F}" type="slidenum">
              <a:rPr lang="en-US" smtClean="0"/>
              <a:pPr/>
              <a:t>‹#›</a:t>
            </a:fld>
            <a:endParaRPr lang="en-US"/>
          </a:p>
        </p:txBody>
      </p:sp>
    </p:spTree>
    <p:extLst>
      <p:ext uri="{BB962C8B-B14F-4D97-AF65-F5344CB8AC3E}">
        <p14:creationId xmlns:p14="http://schemas.microsoft.com/office/powerpoint/2010/main" val="2944946389"/>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1.xml"/><Relationship Id="rId1" Type="http://schemas.openxmlformats.org/officeDocument/2006/relationships/themeOverride" Target="../theme/themeOverride8.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1.xml"/><Relationship Id="rId1" Type="http://schemas.openxmlformats.org/officeDocument/2006/relationships/themeOverride" Target="../theme/themeOverride9.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themeOverride" Target="../theme/themeOverride10.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themeOverride" Target="../theme/themeOverride11.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themeOverride" Target="../theme/themeOverride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themeOverride" Target="../theme/themeOverride3.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1.xml"/><Relationship Id="rId1" Type="http://schemas.openxmlformats.org/officeDocument/2006/relationships/themeOverride" Target="../theme/themeOverride4.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1.xml"/><Relationship Id="rId1" Type="http://schemas.openxmlformats.org/officeDocument/2006/relationships/themeOverride" Target="../theme/themeOverride5.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1.xml"/><Relationship Id="rId1" Type="http://schemas.openxmlformats.org/officeDocument/2006/relationships/themeOverride" Target="../theme/themeOverride6.xml"/><Relationship Id="rId5" Type="http://schemas.openxmlformats.org/officeDocument/2006/relationships/image" Target="../media/image11.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1.xml"/><Relationship Id="rId1" Type="http://schemas.openxmlformats.org/officeDocument/2006/relationships/themeOverride" Target="../theme/themeOverride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95325" y="1082819"/>
            <a:ext cx="11410950" cy="1384930"/>
          </a:xfrm>
        </p:spPr>
        <p:txBody>
          <a:bodyPr anchor="t">
            <a:normAutofit/>
          </a:bodyPr>
          <a:lstStyle/>
          <a:p>
            <a:r>
              <a:rPr lang="en-US" sz="4800" dirty="0"/>
              <a:t>THE PROCESSOR Performance</a:t>
            </a:r>
          </a:p>
        </p:txBody>
      </p:sp>
      <p:pic>
        <p:nvPicPr>
          <p:cNvPr id="5" name="Picture 4" descr="A picture containing electronics, circuit&#10;&#10;Description automatically generated">
            <a:extLst>
              <a:ext uri="{FF2B5EF4-FFF2-40B4-BE49-F238E27FC236}">
                <a16:creationId xmlns:a16="http://schemas.microsoft.com/office/drawing/2014/main" id="{3069A972-A6B9-4272-858B-0044A5FD8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668" y="2467749"/>
            <a:ext cx="5025932" cy="3141206"/>
          </a:xfrm>
          <a:prstGeom prst="rect">
            <a:avLst/>
          </a:prstGeom>
          <a:ln>
            <a:noFill/>
          </a:ln>
          <a:effectLst>
            <a:softEdge rad="112500"/>
          </a:effectLst>
        </p:spPr>
      </p:pic>
    </p:spTree>
    <p:extLst>
      <p:ext uri="{BB962C8B-B14F-4D97-AF65-F5344CB8AC3E}">
        <p14:creationId xmlns:p14="http://schemas.microsoft.com/office/powerpoint/2010/main" val="175613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577CC7-6B96-4908-84E4-0D2AC0183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4" name="TextBox 3">
            <a:extLst>
              <a:ext uri="{FF2B5EF4-FFF2-40B4-BE49-F238E27FC236}">
                <a16:creationId xmlns:a16="http://schemas.microsoft.com/office/drawing/2014/main" id="{C542A917-2DC0-41C3-A1A8-3D1A5C65E9C5}"/>
              </a:ext>
            </a:extLst>
          </p:cNvPr>
          <p:cNvSpPr txBox="1"/>
          <p:nvPr/>
        </p:nvSpPr>
        <p:spPr>
          <a:xfrm>
            <a:off x="1790700" y="331770"/>
            <a:ext cx="8610600" cy="1293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cap="all" dirty="0">
                <a:latin typeface="+mj-lt"/>
                <a:ea typeface="+mj-ea"/>
                <a:cs typeface="+mj-cs"/>
              </a:rPr>
              <a:t>Word Size/Length/ width </a:t>
            </a:r>
          </a:p>
        </p:txBody>
      </p:sp>
      <p:sp>
        <p:nvSpPr>
          <p:cNvPr id="8" name="TextBox 7">
            <a:extLst>
              <a:ext uri="{FF2B5EF4-FFF2-40B4-BE49-F238E27FC236}">
                <a16:creationId xmlns:a16="http://schemas.microsoft.com/office/drawing/2014/main" id="{EA68FD78-12AA-4D95-8063-5D41A6817B83}"/>
              </a:ext>
            </a:extLst>
          </p:cNvPr>
          <p:cNvSpPr txBox="1"/>
          <p:nvPr/>
        </p:nvSpPr>
        <p:spPr>
          <a:xfrm>
            <a:off x="323850" y="1666876"/>
            <a:ext cx="6534149" cy="5042702"/>
          </a:xfrm>
          <a:prstGeom prst="rect">
            <a:avLst/>
          </a:prstGeom>
        </p:spPr>
        <p:txBody>
          <a:bodyPr vert="horz" lIns="91440" tIns="45720" rIns="91440" bIns="45720" rtlCol="0">
            <a:normAutofit/>
          </a:bodyPr>
          <a:lstStyle/>
          <a:p>
            <a:pPr>
              <a:lnSpc>
                <a:spcPct val="150000"/>
              </a:lnSpc>
              <a:spcAft>
                <a:spcPts val="600"/>
              </a:spcAft>
            </a:pPr>
            <a:r>
              <a:rPr lang="en-US" dirty="0">
                <a:latin typeface="Times New Roman" panose="02020603050405020304" pitchFamily="18" charset="0"/>
                <a:cs typeface="Times New Roman" panose="02020603050405020304" pitchFamily="18" charset="0"/>
              </a:rPr>
              <a:t>The word size/length refers to the maximum number of bits that a CPU can process at a time</a:t>
            </a:r>
          </a:p>
          <a:p>
            <a:pPr>
              <a:lnSpc>
                <a:spcPct val="150000"/>
              </a:lnSpc>
              <a:spcAft>
                <a:spcPts val="600"/>
              </a:spcAft>
            </a:pPr>
            <a:endParaRPr lang="en-US" dirty="0">
              <a:latin typeface="Times New Roman" panose="02020603050405020304" pitchFamily="18" charset="0"/>
              <a:cs typeface="Times New Roman" panose="02020603050405020304" pitchFamily="18" charset="0"/>
            </a:endParaRPr>
          </a:p>
          <a:p>
            <a:pPr>
              <a:lnSpc>
                <a:spcPct val="150000"/>
              </a:lnSpc>
              <a:spcAft>
                <a:spcPts val="600"/>
              </a:spcAft>
            </a:pPr>
            <a:r>
              <a:rPr lang="en-US" dirty="0">
                <a:latin typeface="Times New Roman" panose="02020603050405020304" pitchFamily="18" charset="0"/>
                <a:cs typeface="Times New Roman" panose="02020603050405020304" pitchFamily="18" charset="0"/>
              </a:rPr>
              <a:t>This word length is the word length of a CPU . The usual length is 8, 16, 32, 64 however 32 and 64 are more common</a:t>
            </a:r>
          </a:p>
          <a:p>
            <a:pPr>
              <a:lnSpc>
                <a:spcPct val="150000"/>
              </a:lnSpc>
              <a:spcAft>
                <a:spcPts val="600"/>
              </a:spcAft>
            </a:pPr>
            <a:endParaRPr lang="en-US" dirty="0">
              <a:latin typeface="Times New Roman" panose="02020603050405020304" pitchFamily="18" charset="0"/>
              <a:cs typeface="Times New Roman" panose="02020603050405020304" pitchFamily="18" charset="0"/>
            </a:endParaRPr>
          </a:p>
          <a:p>
            <a:pPr>
              <a:lnSpc>
                <a:spcPct val="150000"/>
              </a:lnSpc>
              <a:spcAft>
                <a:spcPts val="600"/>
              </a:spcAft>
            </a:pPr>
            <a:r>
              <a:rPr lang="en-US" dirty="0">
                <a:latin typeface="Times New Roman" panose="02020603050405020304" pitchFamily="18" charset="0"/>
                <a:cs typeface="Times New Roman" panose="02020603050405020304" pitchFamily="18" charset="0"/>
              </a:rPr>
              <a:t>The bigger the word length the bigger the operand. If the operand and result exceed the word length, extra processing is need to split the operand into different registers. This will take more time for processing therefore reducing the processing speed.</a:t>
            </a:r>
          </a:p>
        </p:txBody>
      </p:sp>
      <p:pic>
        <p:nvPicPr>
          <p:cNvPr id="6" name="Picture 5" descr="A picture containing electronics&#10;&#10;Description automatically generated">
            <a:extLst>
              <a:ext uri="{FF2B5EF4-FFF2-40B4-BE49-F238E27FC236}">
                <a16:creationId xmlns:a16="http://schemas.microsoft.com/office/drawing/2014/main" id="{2CF42C89-39ED-4A0D-A294-2B455CE3F436}"/>
              </a:ext>
            </a:extLst>
          </p:cNvPr>
          <p:cNvPicPr>
            <a:picLocks noChangeAspect="1"/>
          </p:cNvPicPr>
          <p:nvPr/>
        </p:nvPicPr>
        <p:blipFill rotWithShape="1">
          <a:blip r:embed="rId4">
            <a:extLst>
              <a:ext uri="{28A0092B-C50C-407E-A947-70E740481C1C}">
                <a14:useLocalDpi xmlns:a14="http://schemas.microsoft.com/office/drawing/2010/main" val="0"/>
              </a:ext>
            </a:extLst>
          </a:blip>
          <a:srcRect r="256"/>
          <a:stretch/>
        </p:blipFill>
        <p:spPr>
          <a:xfrm>
            <a:off x="7086600" y="2105025"/>
            <a:ext cx="4521200" cy="3664185"/>
          </a:xfrm>
          <a:prstGeom prst="rect">
            <a:avLst/>
          </a:prstGeom>
          <a:ln>
            <a:noFill/>
          </a:ln>
          <a:effectLst>
            <a:softEdge rad="112500"/>
          </a:effectLst>
        </p:spPr>
      </p:pic>
    </p:spTree>
    <p:extLst>
      <p:ext uri="{BB962C8B-B14F-4D97-AF65-F5344CB8AC3E}">
        <p14:creationId xmlns:p14="http://schemas.microsoft.com/office/powerpoint/2010/main" val="365594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4" name="TextBox 3">
            <a:extLst>
              <a:ext uri="{FF2B5EF4-FFF2-40B4-BE49-F238E27FC236}">
                <a16:creationId xmlns:a16="http://schemas.microsoft.com/office/drawing/2014/main" id="{C542A917-2DC0-41C3-A1A8-3D1A5C65E9C5}"/>
              </a:ext>
            </a:extLst>
          </p:cNvPr>
          <p:cNvSpPr txBox="1"/>
          <p:nvPr/>
        </p:nvSpPr>
        <p:spPr>
          <a:xfrm>
            <a:off x="619760" y="347862"/>
            <a:ext cx="6832600" cy="1293028"/>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000" b="1" i="0" u="none" strike="noStrike" cap="all" spc="0" normalizeH="0" noProof="0" dirty="0">
                <a:ln>
                  <a:noFill/>
                </a:ln>
                <a:effectLst/>
                <a:uLnTx/>
                <a:uFillTx/>
                <a:latin typeface="+mj-lt"/>
                <a:ea typeface="+mj-ea"/>
                <a:cs typeface="+mj-cs"/>
              </a:rPr>
              <a:t>BUS WIDTH</a:t>
            </a:r>
          </a:p>
        </p:txBody>
      </p:sp>
      <p:sp>
        <p:nvSpPr>
          <p:cNvPr id="2" name="Rectangle 1"/>
          <p:cNvSpPr/>
          <p:nvPr/>
        </p:nvSpPr>
        <p:spPr>
          <a:xfrm>
            <a:off x="619760" y="1977254"/>
            <a:ext cx="7381240" cy="4147321"/>
          </a:xfrm>
          <a:prstGeom prst="rect">
            <a:avLst/>
          </a:prstGeom>
        </p:spPr>
        <p:txBody>
          <a:bodyPr vert="horz" lIns="91440" tIns="45720" rIns="91440" bIns="45720" rtlCol="0">
            <a:normAutofit/>
          </a:bodyPr>
          <a:lstStyle/>
          <a:p>
            <a:pPr>
              <a:lnSpc>
                <a:spcPct val="150000"/>
              </a:lnSpc>
              <a:spcAft>
                <a:spcPts val="800"/>
              </a:spcAft>
            </a:pPr>
            <a:r>
              <a:rPr lang="en-US" sz="2000" dirty="0">
                <a:latin typeface="Times New Roman" panose="02020603050405020304" pitchFamily="18" charset="0"/>
                <a:cs typeface="Times New Roman" panose="02020603050405020304" pitchFamily="18" charset="0"/>
              </a:rPr>
              <a:t>A bus is simply a circuit that connects one part of the motherboard to another. </a:t>
            </a:r>
          </a:p>
          <a:p>
            <a:pPr>
              <a:lnSpc>
                <a:spcPct val="150000"/>
              </a:lnSpc>
              <a:spcAft>
                <a:spcPts val="800"/>
              </a:spcAft>
            </a:pPr>
            <a:r>
              <a:rPr lang="en-US" sz="2000" dirty="0">
                <a:latin typeface="Times New Roman" panose="02020603050405020304" pitchFamily="18" charset="0"/>
                <a:cs typeface="Times New Roman" panose="02020603050405020304" pitchFamily="18" charset="0"/>
              </a:rPr>
              <a:t>The more data a bus can handle at one time, the faster it allows information to travel.</a:t>
            </a:r>
          </a:p>
          <a:p>
            <a:pPr>
              <a:lnSpc>
                <a:spcPct val="150000"/>
              </a:lnSpc>
              <a:spcAft>
                <a:spcPts val="800"/>
              </a:spcAft>
            </a:pPr>
            <a:endParaRPr lang="en-US" sz="2000" dirty="0">
              <a:latin typeface="Times New Roman" panose="02020603050405020304" pitchFamily="18" charset="0"/>
              <a:cs typeface="Times New Roman" panose="02020603050405020304" pitchFamily="18" charset="0"/>
            </a:endParaRPr>
          </a:p>
          <a:p>
            <a:pPr>
              <a:lnSpc>
                <a:spcPct val="150000"/>
              </a:lnSpc>
              <a:spcAft>
                <a:spcPts val="800"/>
              </a:spcAft>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speed</a:t>
            </a:r>
            <a:r>
              <a:rPr lang="en-US" sz="2000" dirty="0">
                <a:latin typeface="Times New Roman" panose="02020603050405020304" pitchFamily="18" charset="0"/>
                <a:cs typeface="Times New Roman" panose="02020603050405020304" pitchFamily="18" charset="0"/>
              </a:rPr>
              <a:t> of the bus, measured in megahertz (MHz), refers to how much data can move across the bus simultaneously.</a:t>
            </a:r>
            <a:endParaRPr lang="en-US" sz="2000" dirty="0">
              <a:effectLst/>
              <a:latin typeface="Times New Roman" panose="02020603050405020304" pitchFamily="18" charset="0"/>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50F3C52A-0206-423F-A71B-2CA14D2F61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0452"/>
          <a:stretch/>
        </p:blipFill>
        <p:spPr>
          <a:xfrm>
            <a:off x="8308278" y="940971"/>
            <a:ext cx="3263962" cy="4976057"/>
          </a:xfrm>
          <a:prstGeom prst="rect">
            <a:avLst/>
          </a:prstGeom>
          <a:ln>
            <a:noFill/>
          </a:ln>
          <a:effectLst>
            <a:softEdge rad="112500"/>
          </a:effectLst>
        </p:spPr>
      </p:pic>
    </p:spTree>
    <p:extLst>
      <p:ext uri="{BB962C8B-B14F-4D97-AF65-F5344CB8AC3E}">
        <p14:creationId xmlns:p14="http://schemas.microsoft.com/office/powerpoint/2010/main" val="377461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p:cNvSpPr>
            <a:spLocks noGrp="1"/>
          </p:cNvSpPr>
          <p:nvPr>
            <p:ph type="title"/>
          </p:nvPr>
        </p:nvSpPr>
        <p:spPr>
          <a:xfrm>
            <a:off x="1367728" y="148422"/>
            <a:ext cx="6832600" cy="1293028"/>
          </a:xfrm>
        </p:spPr>
        <p:txBody>
          <a:bodyPr vert="horz" lIns="91440" tIns="45720" rIns="91440" bIns="45720" rtlCol="0" anchor="ctr">
            <a:normAutofit/>
          </a:bodyPr>
          <a:lstStyle/>
          <a:p>
            <a:pPr algn="ctr"/>
            <a:r>
              <a:rPr lang="en-US" b="1" dirty="0"/>
              <a:t>Data Bus Width</a:t>
            </a:r>
          </a:p>
        </p:txBody>
      </p:sp>
      <p:sp>
        <p:nvSpPr>
          <p:cNvPr id="7" name="TextBox 6">
            <a:extLst>
              <a:ext uri="{FF2B5EF4-FFF2-40B4-BE49-F238E27FC236}">
                <a16:creationId xmlns:a16="http://schemas.microsoft.com/office/drawing/2014/main" id="{83F6B117-72F2-4468-93EE-39167BF579D6}"/>
              </a:ext>
            </a:extLst>
          </p:cNvPr>
          <p:cNvSpPr txBox="1"/>
          <p:nvPr/>
        </p:nvSpPr>
        <p:spPr>
          <a:xfrm>
            <a:off x="433992" y="1365250"/>
            <a:ext cx="7833646" cy="5268128"/>
          </a:xfrm>
          <a:prstGeom prst="rect">
            <a:avLst/>
          </a:prstGeom>
        </p:spPr>
        <p:txBody>
          <a:bodyPr vert="horz" lIns="91440" tIns="45720" rIns="91440" bIns="45720" rtlCol="0">
            <a:normAutofit/>
          </a:bodyPr>
          <a:lstStyle/>
          <a:p>
            <a:pPr>
              <a:lnSpc>
                <a:spcPct val="150000"/>
              </a:lnSpc>
              <a:spcAft>
                <a:spcPts val="600"/>
              </a:spcAft>
            </a:pPr>
            <a:r>
              <a:rPr lang="en-US" sz="2000" dirty="0">
                <a:latin typeface="Times New Roman" panose="02020603050405020304" pitchFamily="18" charset="0"/>
                <a:cs typeface="Times New Roman" panose="02020603050405020304" pitchFamily="18" charset="0"/>
              </a:rPr>
              <a:t>The data bus/wires are used to transfer the data bits (binary digits) between the CPU and memory</a:t>
            </a:r>
          </a:p>
          <a:p>
            <a:pPr>
              <a:lnSpc>
                <a:spcPct val="150000"/>
              </a:lnSpc>
              <a:spcAft>
                <a:spcPts val="600"/>
              </a:spcAft>
            </a:pPr>
            <a:endParaRPr lang="en-US" sz="2000" dirty="0">
              <a:latin typeface="Times New Roman" panose="02020603050405020304" pitchFamily="18" charset="0"/>
              <a:cs typeface="Times New Roman" panose="02020603050405020304" pitchFamily="18" charset="0"/>
            </a:endParaRPr>
          </a:p>
          <a:p>
            <a:pPr>
              <a:lnSpc>
                <a:spcPct val="150000"/>
              </a:lnSpc>
              <a:spcAft>
                <a:spcPts val="600"/>
              </a:spcAft>
            </a:pPr>
            <a:r>
              <a:rPr lang="en-US" sz="2000" dirty="0">
                <a:latin typeface="Times New Roman" panose="02020603050405020304" pitchFamily="18" charset="0"/>
                <a:cs typeface="Times New Roman" panose="02020603050405020304" pitchFamily="18" charset="0"/>
              </a:rPr>
              <a:t>The data bus/wires are used to transfer the data bits (binary digits) between the CPU and memory</a:t>
            </a:r>
          </a:p>
          <a:p>
            <a:pPr>
              <a:lnSpc>
                <a:spcPct val="150000"/>
              </a:lnSpc>
              <a:spcAft>
                <a:spcPts val="600"/>
              </a:spcAft>
            </a:pPr>
            <a:r>
              <a:rPr lang="en-US" sz="2000" dirty="0">
                <a:latin typeface="Times New Roman" panose="02020603050405020304" pitchFamily="18" charset="0"/>
                <a:cs typeface="Times New Roman" panose="02020603050405020304" pitchFamily="18" charset="0"/>
              </a:rPr>
              <a:t>The wider or more wires the  data bus, the more data you can transfer per time unit (second) </a:t>
            </a:r>
          </a:p>
          <a:p>
            <a:pPr>
              <a:lnSpc>
                <a:spcPct val="150000"/>
              </a:lnSpc>
              <a:spcAft>
                <a:spcPts val="600"/>
              </a:spcAft>
            </a:pPr>
            <a:r>
              <a:rPr lang="en-US" sz="2000" dirty="0">
                <a:latin typeface="Times New Roman" panose="02020603050405020304" pitchFamily="18" charset="0"/>
                <a:cs typeface="Times New Roman" panose="02020603050405020304" pitchFamily="18" charset="0"/>
              </a:rPr>
              <a:t>That will result is a faster running computer </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b="1" dirty="0"/>
          </a:p>
        </p:txBody>
      </p:sp>
      <p:pic>
        <p:nvPicPr>
          <p:cNvPr id="4" name="Picture 3" descr="Diagram&#10;&#10;Description automatically generated with medium confidence">
            <a:extLst>
              <a:ext uri="{FF2B5EF4-FFF2-40B4-BE49-F238E27FC236}">
                <a16:creationId xmlns:a16="http://schemas.microsoft.com/office/drawing/2014/main" id="{E8583FC9-CA76-472C-90E4-488AA499B3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9338"/>
          <a:stretch/>
        </p:blipFill>
        <p:spPr>
          <a:xfrm>
            <a:off x="8267638" y="940971"/>
            <a:ext cx="3304602" cy="4976057"/>
          </a:xfrm>
          <a:prstGeom prst="rect">
            <a:avLst/>
          </a:prstGeom>
        </p:spPr>
      </p:pic>
    </p:spTree>
    <p:extLst>
      <p:ext uri="{BB962C8B-B14F-4D97-AF65-F5344CB8AC3E}">
        <p14:creationId xmlns:p14="http://schemas.microsoft.com/office/powerpoint/2010/main" val="975770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577CC7-6B96-4908-84E4-0D2AC0183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p:cNvSpPr>
            <a:spLocks noGrp="1"/>
          </p:cNvSpPr>
          <p:nvPr>
            <p:ph type="title"/>
          </p:nvPr>
        </p:nvSpPr>
        <p:spPr>
          <a:xfrm>
            <a:off x="4673600" y="307173"/>
            <a:ext cx="6832600" cy="1293028"/>
          </a:xfrm>
        </p:spPr>
        <p:txBody>
          <a:bodyPr vert="horz" lIns="91440" tIns="45720" rIns="91440" bIns="45720" rtlCol="0" anchor="ctr">
            <a:normAutofit/>
          </a:bodyPr>
          <a:lstStyle/>
          <a:p>
            <a:pPr algn="ctr"/>
            <a:r>
              <a:rPr lang="en-US" b="1" dirty="0"/>
              <a:t>Address Bus Width</a:t>
            </a:r>
          </a:p>
        </p:txBody>
      </p:sp>
      <p:pic>
        <p:nvPicPr>
          <p:cNvPr id="4" name="Picture 3" descr="Diagram&#10;&#10;Description automatically generated with medium confidence">
            <a:extLst>
              <a:ext uri="{FF2B5EF4-FFF2-40B4-BE49-F238E27FC236}">
                <a16:creationId xmlns:a16="http://schemas.microsoft.com/office/drawing/2014/main" id="{CAF3DC01-3E55-4F9F-BBF5-1A67C0232BA7}"/>
              </a:ext>
            </a:extLst>
          </p:cNvPr>
          <p:cNvPicPr>
            <a:picLocks noChangeAspect="1"/>
          </p:cNvPicPr>
          <p:nvPr/>
        </p:nvPicPr>
        <p:blipFill rotWithShape="1">
          <a:blip r:embed="rId4">
            <a:extLst>
              <a:ext uri="{28A0092B-C50C-407E-A947-70E740481C1C}">
                <a14:useLocalDpi xmlns:a14="http://schemas.microsoft.com/office/drawing/2010/main" val="0"/>
              </a:ext>
            </a:extLst>
          </a:blip>
          <a:srcRect r="9070" b="-3"/>
          <a:stretch/>
        </p:blipFill>
        <p:spPr>
          <a:xfrm>
            <a:off x="195730" y="1188020"/>
            <a:ext cx="3644962" cy="5472559"/>
          </a:xfrm>
          <a:prstGeom prst="rect">
            <a:avLst/>
          </a:prstGeom>
          <a:ln>
            <a:noFill/>
          </a:ln>
          <a:effectLst>
            <a:softEdge rad="112500"/>
          </a:effectLst>
        </p:spPr>
      </p:pic>
      <p:sp>
        <p:nvSpPr>
          <p:cNvPr id="5" name="TextBox 4">
            <a:extLst>
              <a:ext uri="{FF2B5EF4-FFF2-40B4-BE49-F238E27FC236}">
                <a16:creationId xmlns:a16="http://schemas.microsoft.com/office/drawing/2014/main" id="{D34FE79F-939D-49EC-A592-B24E037D24A1}"/>
              </a:ext>
            </a:extLst>
          </p:cNvPr>
          <p:cNvSpPr txBox="1"/>
          <p:nvPr/>
        </p:nvSpPr>
        <p:spPr>
          <a:xfrm>
            <a:off x="4036422" y="1791302"/>
            <a:ext cx="7765053" cy="4024125"/>
          </a:xfrm>
          <a:prstGeom prst="rect">
            <a:avLst/>
          </a:prstGeom>
        </p:spPr>
        <p:txBody>
          <a:bodyPr vert="horz" lIns="91440" tIns="45720" rIns="91440" bIns="45720" rtlCol="0">
            <a:normAutofit lnSpcReduction="10000"/>
          </a:bodyPr>
          <a:lstStyle/>
          <a:p>
            <a:pPr>
              <a:lnSpc>
                <a:spcPct val="150000"/>
              </a:lnSpc>
              <a:spcAft>
                <a:spcPts val="600"/>
              </a:spcAft>
            </a:pPr>
            <a:r>
              <a:rPr lang="en-US" dirty="0">
                <a:latin typeface="Times New Roman" panose="02020603050405020304" pitchFamily="18" charset="0"/>
                <a:cs typeface="Times New Roman" panose="02020603050405020304" pitchFamily="18" charset="0"/>
              </a:rPr>
              <a:t>Each wire of the address bus can transfer 1 bit of the address and an address bus that contains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wires can convey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bits</a:t>
            </a:r>
          </a:p>
          <a:p>
            <a:pPr>
              <a:lnSpc>
                <a:spcPct val="150000"/>
              </a:lnSpc>
              <a:spcAft>
                <a:spcPts val="600"/>
              </a:spcAft>
            </a:pPr>
            <a:endParaRPr lang="en-US" dirty="0">
              <a:latin typeface="Times New Roman" panose="02020603050405020304" pitchFamily="18" charset="0"/>
              <a:cs typeface="Times New Roman" panose="02020603050405020304" pitchFamily="18" charset="0"/>
            </a:endParaRPr>
          </a:p>
          <a:p>
            <a:pPr>
              <a:lnSpc>
                <a:spcPct val="150000"/>
              </a:lnSpc>
              <a:spcAft>
                <a:spcPts val="600"/>
              </a:spcAft>
            </a:pPr>
            <a:r>
              <a:rPr lang="en-US" dirty="0">
                <a:latin typeface="Times New Roman" panose="02020603050405020304" pitchFamily="18" charset="0"/>
                <a:cs typeface="Times New Roman" panose="02020603050405020304" pitchFamily="18" charset="0"/>
              </a:rPr>
              <a:t>The width of the address bus determines the </a:t>
            </a:r>
            <a:r>
              <a:rPr lang="en-US" i="1" dirty="0">
                <a:latin typeface="Times New Roman" panose="02020603050405020304" pitchFamily="18" charset="0"/>
                <a:cs typeface="Times New Roman" panose="02020603050405020304" pitchFamily="18" charset="0"/>
              </a:rPr>
              <a:t>size</a:t>
            </a:r>
            <a:r>
              <a:rPr lang="en-US" dirty="0">
                <a:latin typeface="Times New Roman" panose="02020603050405020304" pitchFamily="18" charset="0"/>
                <a:cs typeface="Times New Roman" panose="02020603050405020304" pitchFamily="18" charset="0"/>
              </a:rPr>
              <a:t> of the memory that the computer can use</a:t>
            </a:r>
          </a:p>
          <a:p>
            <a:pPr>
              <a:lnSpc>
                <a:spcPct val="150000"/>
              </a:lnSpc>
              <a:spcAft>
                <a:spcPts val="600"/>
              </a:spcAft>
            </a:pPr>
            <a:endParaRPr lang="en-US" dirty="0">
              <a:latin typeface="Times New Roman" panose="02020603050405020304" pitchFamily="18" charset="0"/>
              <a:cs typeface="Times New Roman" panose="02020603050405020304" pitchFamily="18" charset="0"/>
            </a:endParaRPr>
          </a:p>
          <a:p>
            <a:pPr>
              <a:lnSpc>
                <a:spcPct val="150000"/>
              </a:lnSpc>
              <a:spcAft>
                <a:spcPts val="600"/>
              </a:spcAft>
            </a:pPr>
            <a:r>
              <a:rPr lang="en-US" dirty="0">
                <a:latin typeface="Times New Roman" panose="02020603050405020304" pitchFamily="18" charset="0"/>
                <a:cs typeface="Times New Roman" panose="02020603050405020304" pitchFamily="18" charset="0"/>
              </a:rPr>
              <a:t>The wider the address bus, the more memory a computer can use. (More memory allows the computer to store more data and solve </a:t>
            </a:r>
            <a:r>
              <a:rPr lang="en-US" i="1" dirty="0">
                <a:latin typeface="Times New Roman" panose="02020603050405020304" pitchFamily="18" charset="0"/>
                <a:cs typeface="Times New Roman" panose="02020603050405020304" pitchFamily="18" charset="0"/>
              </a:rPr>
              <a:t>larger</a:t>
            </a:r>
            <a:r>
              <a:rPr lang="en-US" dirty="0">
                <a:latin typeface="Times New Roman" panose="02020603050405020304" pitchFamily="18" charset="0"/>
                <a:cs typeface="Times New Roman" panose="02020603050405020304" pitchFamily="18" charset="0"/>
              </a:rPr>
              <a:t> size problems, e.g., sort more data) </a:t>
            </a:r>
          </a:p>
          <a:p>
            <a:pPr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4061624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FA46D15-5976-4FEE-81AA-D435680873C8}"/>
              </a:ext>
            </a:extLst>
          </p:cNvPr>
          <p:cNvSpPr>
            <a:spLocks noGrp="1"/>
          </p:cNvSpPr>
          <p:nvPr>
            <p:ph type="title"/>
          </p:nvPr>
        </p:nvSpPr>
        <p:spPr>
          <a:xfrm>
            <a:off x="1790700" y="113348"/>
            <a:ext cx="8610600" cy="1293812"/>
          </a:xfrm>
        </p:spPr>
        <p:txBody>
          <a:bodyPr vert="horz" lIns="91440" tIns="45720" rIns="91440" bIns="45720" rtlCol="0" anchor="ctr">
            <a:normAutofit/>
          </a:bodyPr>
          <a:lstStyle/>
          <a:p>
            <a:pPr algn="ctr"/>
            <a:r>
              <a:rPr lang="en-US" sz="2700" b="1" dirty="0"/>
              <a:t>Factors affecting CPU performance</a:t>
            </a:r>
          </a:p>
        </p:txBody>
      </p:sp>
      <p:pic>
        <p:nvPicPr>
          <p:cNvPr id="4" name="OCR GCSE 1.1 How common characteristics of CPUs affect their performance">
            <a:hlinkClick r:id="" action="ppaction://media"/>
            <a:extLst>
              <a:ext uri="{FF2B5EF4-FFF2-40B4-BE49-F238E27FC236}">
                <a16:creationId xmlns:a16="http://schemas.microsoft.com/office/drawing/2014/main" id="{01181E37-9AE4-4AF4-96F4-C36F1919CB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8960" y="1158241"/>
            <a:ext cx="11074400" cy="5212080"/>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353061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6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5577CC7-6B96-4908-84E4-0D2AC0183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p:cNvSpPr>
            <a:spLocks noGrp="1"/>
          </p:cNvSpPr>
          <p:nvPr>
            <p:ph type="title"/>
          </p:nvPr>
        </p:nvSpPr>
        <p:spPr>
          <a:xfrm>
            <a:off x="671482" y="411948"/>
            <a:ext cx="6832600" cy="1293028"/>
          </a:xfrm>
        </p:spPr>
        <p:txBody>
          <a:bodyPr vert="horz" lIns="91440" tIns="45720" rIns="91440" bIns="45720" rtlCol="0" anchor="ctr">
            <a:normAutofit/>
          </a:bodyPr>
          <a:lstStyle/>
          <a:p>
            <a:pPr algn="ctr"/>
            <a:r>
              <a:rPr lang="en-US" b="1" dirty="0"/>
              <a:t>Factors affecting CPU performance</a:t>
            </a:r>
          </a:p>
        </p:txBody>
      </p:sp>
      <p:sp>
        <p:nvSpPr>
          <p:cNvPr id="5" name="TextBox 4">
            <a:extLst>
              <a:ext uri="{FF2B5EF4-FFF2-40B4-BE49-F238E27FC236}">
                <a16:creationId xmlns:a16="http://schemas.microsoft.com/office/drawing/2014/main" id="{7E2A4AC3-6D75-410D-8545-F29A4C494A89}"/>
              </a:ext>
            </a:extLst>
          </p:cNvPr>
          <p:cNvSpPr txBox="1"/>
          <p:nvPr/>
        </p:nvSpPr>
        <p:spPr>
          <a:xfrm>
            <a:off x="1953260" y="2204085"/>
            <a:ext cx="5695315" cy="4024125"/>
          </a:xfrm>
          <a:prstGeom prst="rect">
            <a:avLst/>
          </a:prstGeom>
        </p:spPr>
        <p:txBody>
          <a:bodyPr vert="horz" lIns="91440" tIns="45720" rIns="91440" bIns="45720" rtlCol="0">
            <a:normAutofit fontScale="92500" lnSpcReduction="10000"/>
          </a:bodyPr>
          <a:lstStyle/>
          <a:p>
            <a:pPr marL="914400" lvl="1"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Instruction set</a:t>
            </a:r>
          </a:p>
          <a:p>
            <a:pPr marL="914400" lvl="1"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Multiple cores</a:t>
            </a:r>
          </a:p>
          <a:p>
            <a:pPr marL="914400" lvl="1"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Cache memory</a:t>
            </a:r>
          </a:p>
          <a:p>
            <a:pPr marL="914400" lvl="1"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Clock speed</a:t>
            </a:r>
          </a:p>
          <a:p>
            <a:pPr marL="914400" lvl="1"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Word Length</a:t>
            </a:r>
          </a:p>
          <a:p>
            <a:pPr marL="914400" lvl="1"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Address Bus width</a:t>
            </a:r>
          </a:p>
          <a:p>
            <a:pPr marL="914400" lvl="1" indent="-228600">
              <a:lnSpc>
                <a:spcPct val="15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bus width</a:t>
            </a:r>
          </a:p>
          <a:p>
            <a:pPr indent="-228600">
              <a:lnSpc>
                <a:spcPct val="90000"/>
              </a:lnSpc>
              <a:spcAft>
                <a:spcPts val="600"/>
              </a:spcAft>
              <a:buFont typeface="Arial" panose="020B0604020202020204" pitchFamily="34" charset="0"/>
              <a:buChar char="•"/>
            </a:pPr>
            <a:endParaRPr lang="en-US" dirty="0"/>
          </a:p>
        </p:txBody>
      </p:sp>
      <p:pic>
        <p:nvPicPr>
          <p:cNvPr id="4" name="Picture 3" descr="A picture containing indoor&#10;&#10;Description automatically generated">
            <a:extLst>
              <a:ext uri="{FF2B5EF4-FFF2-40B4-BE49-F238E27FC236}">
                <a16:creationId xmlns:a16="http://schemas.microsoft.com/office/drawing/2014/main" id="{ACCCFDE8-6C23-4169-9D79-610FB7C76AFF}"/>
              </a:ext>
            </a:extLst>
          </p:cNvPr>
          <p:cNvPicPr>
            <a:picLocks noChangeAspect="1"/>
          </p:cNvPicPr>
          <p:nvPr/>
        </p:nvPicPr>
        <p:blipFill rotWithShape="1">
          <a:blip r:embed="rId4">
            <a:extLst>
              <a:ext uri="{28A0092B-C50C-407E-A947-70E740481C1C}">
                <a14:useLocalDpi xmlns:a14="http://schemas.microsoft.com/office/drawing/2010/main" val="0"/>
              </a:ext>
            </a:extLst>
          </a:blip>
          <a:srcRect l="11491" r="21902" b="-3"/>
          <a:stretch/>
        </p:blipFill>
        <p:spPr>
          <a:xfrm>
            <a:off x="8232078" y="908050"/>
            <a:ext cx="3644962" cy="5472559"/>
          </a:xfrm>
          <a:prstGeom prst="rect">
            <a:avLst/>
          </a:prstGeom>
          <a:ln>
            <a:noFill/>
          </a:ln>
          <a:effectLst>
            <a:softEdge rad="112500"/>
          </a:effectLst>
        </p:spPr>
      </p:pic>
    </p:spTree>
    <p:extLst>
      <p:ext uri="{BB962C8B-B14F-4D97-AF65-F5344CB8AC3E}">
        <p14:creationId xmlns:p14="http://schemas.microsoft.com/office/powerpoint/2010/main" val="372015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5577CC7-6B96-4908-84E4-0D2AC0183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p:cNvSpPr>
            <a:spLocks noGrp="1"/>
          </p:cNvSpPr>
          <p:nvPr>
            <p:ph type="title"/>
          </p:nvPr>
        </p:nvSpPr>
        <p:spPr>
          <a:xfrm>
            <a:off x="823882" y="148422"/>
            <a:ext cx="6832600" cy="1293028"/>
          </a:xfrm>
        </p:spPr>
        <p:txBody>
          <a:bodyPr vert="horz" lIns="91440" tIns="45720" rIns="91440" bIns="45720" rtlCol="0" anchor="ctr">
            <a:normAutofit/>
          </a:bodyPr>
          <a:lstStyle/>
          <a:p>
            <a:pPr algn="ctr"/>
            <a:r>
              <a:rPr lang="en-US" b="1" dirty="0"/>
              <a:t>Students’ Activity</a:t>
            </a:r>
          </a:p>
        </p:txBody>
      </p:sp>
      <p:sp>
        <p:nvSpPr>
          <p:cNvPr id="5" name="TextBox 4">
            <a:extLst>
              <a:ext uri="{FF2B5EF4-FFF2-40B4-BE49-F238E27FC236}">
                <a16:creationId xmlns:a16="http://schemas.microsoft.com/office/drawing/2014/main" id="{7E2A4AC3-6D75-410D-8545-F29A4C494A89}"/>
              </a:ext>
            </a:extLst>
          </p:cNvPr>
          <p:cNvSpPr txBox="1"/>
          <p:nvPr/>
        </p:nvSpPr>
        <p:spPr>
          <a:xfrm>
            <a:off x="314960" y="1695450"/>
            <a:ext cx="7602158" cy="4750603"/>
          </a:xfrm>
          <a:prstGeom prst="rect">
            <a:avLst/>
          </a:prstGeom>
        </p:spPr>
        <p:txBody>
          <a:bodyPr vert="horz" lIns="91440" tIns="45720" rIns="91440" bIns="45720" rtlCol="0">
            <a:normAutofit fontScale="70000" lnSpcReduction="20000"/>
          </a:bodyPr>
          <a:lstStyle/>
          <a:p>
            <a:pPr marL="685800" lvl="1">
              <a:lnSpc>
                <a:spcPct val="150000"/>
              </a:lnSpc>
              <a:spcAft>
                <a:spcPts val="600"/>
              </a:spcAft>
            </a:pPr>
            <a:r>
              <a:rPr lang="en-US" sz="2900" dirty="0">
                <a:latin typeface="Times New Roman" panose="02020603050405020304" pitchFamily="18" charset="0"/>
                <a:cs typeface="Times New Roman" panose="02020603050405020304" pitchFamily="18" charset="0"/>
              </a:rPr>
              <a:t>For each of the following factors in groups/pairs or individually do research and then report back to the class your findings</a:t>
            </a:r>
            <a:br>
              <a:rPr lang="en-US" sz="2900" dirty="0">
                <a:latin typeface="Times New Roman" panose="02020603050405020304" pitchFamily="18" charset="0"/>
                <a:cs typeface="Times New Roman" panose="02020603050405020304" pitchFamily="18" charset="0"/>
              </a:rPr>
            </a:br>
            <a:endParaRPr lang="en-US" sz="2900" dirty="0">
              <a:latin typeface="Times New Roman" panose="02020603050405020304" pitchFamily="18" charset="0"/>
              <a:cs typeface="Times New Roman" panose="02020603050405020304" pitchFamily="18" charset="0"/>
            </a:endParaRPr>
          </a:p>
          <a:p>
            <a:pPr marL="1371600" lvl="2" indent="-228600">
              <a:lnSpc>
                <a:spcPct val="150000"/>
              </a:lnSpc>
              <a:spcAft>
                <a:spcPts val="600"/>
              </a:spcAft>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Instruction set</a:t>
            </a:r>
          </a:p>
          <a:p>
            <a:pPr marL="1371600" lvl="2" indent="-228600">
              <a:lnSpc>
                <a:spcPct val="150000"/>
              </a:lnSpc>
              <a:spcAft>
                <a:spcPts val="600"/>
              </a:spcAft>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Multiple cores</a:t>
            </a:r>
          </a:p>
          <a:p>
            <a:pPr marL="1371600" lvl="2" indent="-228600">
              <a:lnSpc>
                <a:spcPct val="150000"/>
              </a:lnSpc>
              <a:spcAft>
                <a:spcPts val="600"/>
              </a:spcAft>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Cache memory</a:t>
            </a:r>
          </a:p>
          <a:p>
            <a:pPr marL="1371600" lvl="2" indent="-228600">
              <a:lnSpc>
                <a:spcPct val="150000"/>
              </a:lnSpc>
              <a:spcAft>
                <a:spcPts val="600"/>
              </a:spcAft>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Clock speed</a:t>
            </a:r>
          </a:p>
          <a:p>
            <a:pPr marL="1371600" lvl="2" indent="-228600">
              <a:lnSpc>
                <a:spcPct val="150000"/>
              </a:lnSpc>
              <a:spcAft>
                <a:spcPts val="600"/>
              </a:spcAft>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Word Length</a:t>
            </a:r>
          </a:p>
          <a:p>
            <a:pPr marL="1371600" lvl="2" indent="-228600">
              <a:lnSpc>
                <a:spcPct val="150000"/>
              </a:lnSpc>
              <a:spcAft>
                <a:spcPts val="600"/>
              </a:spcAft>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Address Bus width</a:t>
            </a:r>
          </a:p>
          <a:p>
            <a:pPr marL="1371600" lvl="2" indent="-228600">
              <a:lnSpc>
                <a:spcPct val="150000"/>
              </a:lnSpc>
              <a:spcAft>
                <a:spcPts val="600"/>
              </a:spcAft>
              <a:buFont typeface="Arial" panose="020B0604020202020204" pitchFamily="34" charset="0"/>
              <a:buChar char="•"/>
            </a:pPr>
            <a:r>
              <a:rPr lang="en-US" sz="2900" dirty="0">
                <a:latin typeface="Times New Roman" panose="02020603050405020304" pitchFamily="18" charset="0"/>
                <a:cs typeface="Times New Roman" panose="02020603050405020304" pitchFamily="18" charset="0"/>
              </a:rPr>
              <a:t>Data bus width</a:t>
            </a:r>
          </a:p>
          <a:p>
            <a:pPr indent="-228600">
              <a:lnSpc>
                <a:spcPct val="90000"/>
              </a:lnSpc>
              <a:spcAft>
                <a:spcPts val="600"/>
              </a:spcAft>
              <a:buFont typeface="Arial" panose="020B0604020202020204" pitchFamily="34" charset="0"/>
              <a:buChar char="•"/>
            </a:pPr>
            <a:endParaRPr lang="en-US" dirty="0"/>
          </a:p>
        </p:txBody>
      </p:sp>
      <p:pic>
        <p:nvPicPr>
          <p:cNvPr id="4" name="Picture 3" descr="A picture containing indoor&#10;&#10;Description automatically generated">
            <a:extLst>
              <a:ext uri="{FF2B5EF4-FFF2-40B4-BE49-F238E27FC236}">
                <a16:creationId xmlns:a16="http://schemas.microsoft.com/office/drawing/2014/main" id="{ACCCFDE8-6C23-4169-9D79-610FB7C76AFF}"/>
              </a:ext>
            </a:extLst>
          </p:cNvPr>
          <p:cNvPicPr>
            <a:picLocks noChangeAspect="1"/>
          </p:cNvPicPr>
          <p:nvPr/>
        </p:nvPicPr>
        <p:blipFill rotWithShape="1">
          <a:blip r:embed="rId4">
            <a:extLst>
              <a:ext uri="{28A0092B-C50C-407E-A947-70E740481C1C}">
                <a14:useLocalDpi xmlns:a14="http://schemas.microsoft.com/office/drawing/2010/main" val="0"/>
              </a:ext>
            </a:extLst>
          </a:blip>
          <a:srcRect l="11491" r="21902" b="-3"/>
          <a:stretch/>
        </p:blipFill>
        <p:spPr>
          <a:xfrm>
            <a:off x="8232078" y="908050"/>
            <a:ext cx="3644962" cy="5472559"/>
          </a:xfrm>
          <a:prstGeom prst="rect">
            <a:avLst/>
          </a:prstGeom>
          <a:ln>
            <a:noFill/>
          </a:ln>
          <a:effectLst>
            <a:softEdge rad="112500"/>
          </a:effectLst>
        </p:spPr>
      </p:pic>
    </p:spTree>
    <p:extLst>
      <p:ext uri="{BB962C8B-B14F-4D97-AF65-F5344CB8AC3E}">
        <p14:creationId xmlns:p14="http://schemas.microsoft.com/office/powerpoint/2010/main" val="228186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8977-3BBE-42AA-AC88-7F64D34B9E3A}"/>
              </a:ext>
            </a:extLst>
          </p:cNvPr>
          <p:cNvSpPr>
            <a:spLocks noGrp="1"/>
          </p:cNvSpPr>
          <p:nvPr>
            <p:ph type="title"/>
          </p:nvPr>
        </p:nvSpPr>
        <p:spPr>
          <a:xfrm>
            <a:off x="2000250" y="802473"/>
            <a:ext cx="8610600" cy="1293028"/>
          </a:xfrm>
        </p:spPr>
        <p:txBody>
          <a:bodyPr/>
          <a:lstStyle/>
          <a:p>
            <a:pPr algn="ctr"/>
            <a:r>
              <a:rPr lang="en-US" dirty="0"/>
              <a:t>Teacher  concept review</a:t>
            </a:r>
          </a:p>
        </p:txBody>
      </p:sp>
      <p:pic>
        <p:nvPicPr>
          <p:cNvPr id="4" name="Picture 3" descr="A person wearing a suit and tie&#10;&#10;Description automatically generated with medium confidence">
            <a:extLst>
              <a:ext uri="{FF2B5EF4-FFF2-40B4-BE49-F238E27FC236}">
                <a16:creationId xmlns:a16="http://schemas.microsoft.com/office/drawing/2014/main" id="{3D23F0E7-14F4-4FBA-BCBF-3DAE7E33A7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5295" y="2225228"/>
            <a:ext cx="2594610" cy="34605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00600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2" name="Rectangle 11">
            <a:extLst>
              <a:ext uri="{FF2B5EF4-FFF2-40B4-BE49-F238E27FC236}">
                <a16:creationId xmlns:a16="http://schemas.microsoft.com/office/drawing/2014/main" id="{2DA785FA-C071-43A3-A397-53F110441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654D573-EC63-4874-BAA1-1F203B95BF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4" name="TextBox 3">
            <a:extLst>
              <a:ext uri="{FF2B5EF4-FFF2-40B4-BE49-F238E27FC236}">
                <a16:creationId xmlns:a16="http://schemas.microsoft.com/office/drawing/2014/main" id="{C542A917-2DC0-41C3-A1A8-3D1A5C65E9C5}"/>
              </a:ext>
            </a:extLst>
          </p:cNvPr>
          <p:cNvSpPr txBox="1"/>
          <p:nvPr/>
        </p:nvSpPr>
        <p:spPr>
          <a:xfrm>
            <a:off x="1381760" y="463551"/>
            <a:ext cx="4562607" cy="977899"/>
          </a:xfrm>
          <a:prstGeom prst="rect">
            <a:avLst/>
          </a:prstGeom>
        </p:spPr>
        <p:txBody>
          <a:bodyPr vert="horz" lIns="91440" tIns="45720" rIns="91440" bIns="45720" rtlCol="0" anchor="t">
            <a:normAutofit/>
          </a:bodyPr>
          <a:lstStyle/>
          <a:p>
            <a:pPr marR="0" lvl="0" fontAlgn="auto">
              <a:lnSpc>
                <a:spcPct val="90000"/>
              </a:lnSpc>
              <a:spcBef>
                <a:spcPct val="0"/>
              </a:spcBef>
              <a:spcAft>
                <a:spcPts val="600"/>
              </a:spcAft>
              <a:buClrTx/>
              <a:buSzTx/>
              <a:tabLst/>
              <a:defRPr/>
            </a:pPr>
            <a:r>
              <a:rPr kumimoji="0" lang="en-US" sz="4000" b="1" i="0" u="none" strike="noStrike" cap="all" spc="0" normalizeH="0" noProof="0" dirty="0">
                <a:ln>
                  <a:noFill/>
                </a:ln>
                <a:effectLst/>
                <a:uLnTx/>
                <a:uFillTx/>
                <a:latin typeface="+mj-lt"/>
                <a:ea typeface="+mj-ea"/>
                <a:cs typeface="+mj-cs"/>
              </a:rPr>
              <a:t>Instruction Set</a:t>
            </a:r>
          </a:p>
        </p:txBody>
      </p:sp>
      <p:sp>
        <p:nvSpPr>
          <p:cNvPr id="2" name="Rectangle 1"/>
          <p:cNvSpPr/>
          <p:nvPr/>
        </p:nvSpPr>
        <p:spPr>
          <a:xfrm>
            <a:off x="247650" y="1695449"/>
            <a:ext cx="6443980" cy="4600576"/>
          </a:xfrm>
          <a:prstGeom prst="rect">
            <a:avLst/>
          </a:prstGeom>
        </p:spPr>
        <p:txBody>
          <a:bodyPr vert="horz" lIns="91440" tIns="45720" rIns="91440" bIns="45720" rtlCol="0">
            <a:normAutofit/>
          </a:bodyPr>
          <a:lstStyle/>
          <a:p>
            <a:pPr>
              <a:lnSpc>
                <a:spcPct val="150000"/>
              </a:lnSpc>
              <a:spcAft>
                <a:spcPts val="600"/>
              </a:spcAft>
            </a:pPr>
            <a:r>
              <a:rPr lang="en-US" dirty="0">
                <a:latin typeface="Times New Roman" panose="02020603050405020304" pitchFamily="18" charset="0"/>
                <a:cs typeface="Times New Roman" panose="02020603050405020304" pitchFamily="18" charset="0"/>
              </a:rPr>
              <a:t>The instruction set is the processor's built-in code that tells it how to execute its duties. It's something that's coded into the chip when it's manufactured and that you can't change. </a:t>
            </a:r>
          </a:p>
          <a:p>
            <a:pPr>
              <a:lnSpc>
                <a:spcPct val="150000"/>
              </a:lnSpc>
              <a:spcAft>
                <a:spcPts val="600"/>
              </a:spcAft>
            </a:pPr>
            <a:endParaRPr lang="en-US" dirty="0">
              <a:latin typeface="Times New Roman" panose="02020603050405020304" pitchFamily="18" charset="0"/>
              <a:cs typeface="Times New Roman" panose="02020603050405020304" pitchFamily="18" charset="0"/>
            </a:endParaRPr>
          </a:p>
          <a:p>
            <a:pPr>
              <a:lnSpc>
                <a:spcPct val="150000"/>
              </a:lnSpc>
              <a:spcAft>
                <a:spcPts val="600"/>
              </a:spcAft>
            </a:pPr>
            <a:r>
              <a:rPr lang="en-US" dirty="0">
                <a:latin typeface="Times New Roman" panose="02020603050405020304" pitchFamily="18" charset="0"/>
                <a:cs typeface="Times New Roman" panose="02020603050405020304" pitchFamily="18" charset="0"/>
              </a:rPr>
              <a:t>The processor's architecture and instruction set determine how many cycles, or ticks, are needed to execute a given instruction.</a:t>
            </a:r>
          </a:p>
          <a:p>
            <a:pPr>
              <a:lnSpc>
                <a:spcPct val="150000"/>
              </a:lnSpc>
              <a:spcAft>
                <a:spcPts val="600"/>
              </a:spcAft>
            </a:pPr>
            <a:endParaRPr lang="en-US" dirty="0">
              <a:latin typeface="Times New Roman" panose="02020603050405020304" pitchFamily="18" charset="0"/>
              <a:cs typeface="Times New Roman" panose="02020603050405020304" pitchFamily="18" charset="0"/>
            </a:endParaRPr>
          </a:p>
          <a:p>
            <a:pPr>
              <a:lnSpc>
                <a:spcPct val="150000"/>
              </a:lnSpc>
              <a:spcAft>
                <a:spcPts val="600"/>
              </a:spcAft>
            </a:pPr>
            <a:r>
              <a:rPr lang="en-US" dirty="0">
                <a:latin typeface="Times New Roman" panose="02020603050405020304" pitchFamily="18" charset="0"/>
                <a:cs typeface="Times New Roman" panose="02020603050405020304" pitchFamily="18" charset="0"/>
              </a:rPr>
              <a:t>Some instruction sets are more efficient than others, enabling the processor to do more useful work at a given speed. </a:t>
            </a:r>
          </a:p>
        </p:txBody>
      </p:sp>
      <p:pic>
        <p:nvPicPr>
          <p:cNvPr id="5" name="Picture 4" descr="Icon&#10;&#10;Description automatically generated">
            <a:extLst>
              <a:ext uri="{FF2B5EF4-FFF2-40B4-BE49-F238E27FC236}">
                <a16:creationId xmlns:a16="http://schemas.microsoft.com/office/drawing/2014/main" id="{A1C71ED8-7E31-4BC3-9324-996DF5A41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880" y="1203325"/>
            <a:ext cx="4562607" cy="4451350"/>
          </a:xfrm>
          <a:prstGeom prst="rect">
            <a:avLst/>
          </a:prstGeom>
        </p:spPr>
      </p:pic>
    </p:spTree>
    <p:extLst>
      <p:ext uri="{BB962C8B-B14F-4D97-AF65-F5344CB8AC3E}">
        <p14:creationId xmlns:p14="http://schemas.microsoft.com/office/powerpoint/2010/main" val="336085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27A6F44-D051-4DB6-888B-BA5AB82A2A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4" name="TextBox 3">
            <a:extLst>
              <a:ext uri="{FF2B5EF4-FFF2-40B4-BE49-F238E27FC236}">
                <a16:creationId xmlns:a16="http://schemas.microsoft.com/office/drawing/2014/main" id="{C542A917-2DC0-41C3-A1A8-3D1A5C65E9C5}"/>
              </a:ext>
            </a:extLst>
          </p:cNvPr>
          <p:cNvSpPr txBox="1"/>
          <p:nvPr/>
        </p:nvSpPr>
        <p:spPr>
          <a:xfrm>
            <a:off x="4673600" y="34925"/>
            <a:ext cx="6832600" cy="1293028"/>
          </a:xfrm>
          <a:prstGeom prst="rect">
            <a:avLst/>
          </a:prstGeom>
        </p:spPr>
        <p:txBody>
          <a:bodyPr vert="horz" lIns="91440" tIns="45720" rIns="91440" bIns="45720" rtlCol="0" anchor="ctr">
            <a:normAutofit/>
          </a:bodyPr>
          <a:lstStyle/>
          <a:p>
            <a:pPr marR="0" lvl="0" algn="ctr" fontAlgn="auto">
              <a:lnSpc>
                <a:spcPct val="90000"/>
              </a:lnSpc>
              <a:spcBef>
                <a:spcPct val="0"/>
              </a:spcBef>
              <a:spcAft>
                <a:spcPts val="600"/>
              </a:spcAft>
              <a:buClrTx/>
              <a:buSzTx/>
              <a:tabLst/>
              <a:defRPr/>
            </a:pPr>
            <a:r>
              <a:rPr kumimoji="0" lang="en-US" sz="4000" b="1" i="0" u="none" strike="noStrike" cap="all" spc="0" normalizeH="0" noProof="0" dirty="0">
                <a:ln>
                  <a:noFill/>
                </a:ln>
                <a:effectLst/>
                <a:uLnTx/>
                <a:uFillTx/>
                <a:latin typeface="+mj-lt"/>
                <a:ea typeface="+mj-ea"/>
                <a:cs typeface="+mj-cs"/>
              </a:rPr>
              <a:t>CLOCK SPEED</a:t>
            </a:r>
          </a:p>
        </p:txBody>
      </p:sp>
      <p:pic>
        <p:nvPicPr>
          <p:cNvPr id="7" name="Picture 6" descr="A screenshot of a computer&#10;&#10;Description automatically generated with low confidence">
            <a:extLst>
              <a:ext uri="{FF2B5EF4-FFF2-40B4-BE49-F238E27FC236}">
                <a16:creationId xmlns:a16="http://schemas.microsoft.com/office/drawing/2014/main" id="{4B3B0D43-53A1-4B66-9BDD-A1D462F27401}"/>
              </a:ext>
            </a:extLst>
          </p:cNvPr>
          <p:cNvPicPr>
            <a:picLocks noChangeAspect="1"/>
          </p:cNvPicPr>
          <p:nvPr/>
        </p:nvPicPr>
        <p:blipFill rotWithShape="1">
          <a:blip r:embed="rId4">
            <a:extLst>
              <a:ext uri="{28A0092B-C50C-407E-A947-70E740481C1C}">
                <a14:useLocalDpi xmlns:a14="http://schemas.microsoft.com/office/drawing/2010/main" val="0"/>
              </a:ext>
            </a:extLst>
          </a:blip>
          <a:srcRect l="1" t="16326" r="2" b="1477"/>
          <a:stretch/>
        </p:blipFill>
        <p:spPr>
          <a:xfrm>
            <a:off x="187701" y="760029"/>
            <a:ext cx="3939799" cy="2428875"/>
          </a:xfrm>
          <a:prstGeom prst="rect">
            <a:avLst/>
          </a:prstGeom>
          <a:ln>
            <a:noFill/>
          </a:ln>
          <a:effectLst>
            <a:softEdge rad="112500"/>
          </a:effectLst>
        </p:spPr>
      </p:pic>
      <p:pic>
        <p:nvPicPr>
          <p:cNvPr id="5" name="Picture 4" descr="A picture containing text, indoor, clock&#10;&#10;Description automatically generated">
            <a:extLst>
              <a:ext uri="{FF2B5EF4-FFF2-40B4-BE49-F238E27FC236}">
                <a16:creationId xmlns:a16="http://schemas.microsoft.com/office/drawing/2014/main" id="{F62D64E7-0D6C-4EEB-ADE8-73DBE29248F2}"/>
              </a:ext>
            </a:extLst>
          </p:cNvPr>
          <p:cNvPicPr>
            <a:picLocks noChangeAspect="1"/>
          </p:cNvPicPr>
          <p:nvPr/>
        </p:nvPicPr>
        <p:blipFill rotWithShape="1">
          <a:blip r:embed="rId5">
            <a:extLst>
              <a:ext uri="{28A0092B-C50C-407E-A947-70E740481C1C}">
                <a14:useLocalDpi xmlns:a14="http://schemas.microsoft.com/office/drawing/2010/main" val="0"/>
              </a:ext>
            </a:extLst>
          </a:blip>
          <a:srcRect l="16182" t="13217" r="14864" b="17392"/>
          <a:stretch/>
        </p:blipFill>
        <p:spPr>
          <a:xfrm>
            <a:off x="476249" y="3429000"/>
            <a:ext cx="3267075" cy="3034175"/>
          </a:xfrm>
          <a:prstGeom prst="rect">
            <a:avLst/>
          </a:prstGeom>
          <a:ln>
            <a:noFill/>
          </a:ln>
          <a:effectLst>
            <a:softEdge rad="112500"/>
          </a:effectLst>
        </p:spPr>
      </p:pic>
      <p:sp>
        <p:nvSpPr>
          <p:cNvPr id="2" name="Rectangle 1"/>
          <p:cNvSpPr/>
          <p:nvPr/>
        </p:nvSpPr>
        <p:spPr>
          <a:xfrm>
            <a:off x="4457700" y="1222374"/>
            <a:ext cx="7546599" cy="5381625"/>
          </a:xfrm>
          <a:prstGeom prst="rect">
            <a:avLst/>
          </a:prstGeom>
        </p:spPr>
        <p:txBody>
          <a:bodyPr vert="horz" lIns="91440" tIns="45720" rIns="91440" bIns="45720" rtlCol="0">
            <a:normAutofit fontScale="77500" lnSpcReduction="20000"/>
          </a:bodyPr>
          <a:lstStyle/>
          <a:p>
            <a:pPr>
              <a:lnSpc>
                <a:spcPct val="170000"/>
              </a:lnSpc>
              <a:spcAft>
                <a:spcPts val="600"/>
              </a:spcAft>
            </a:pPr>
            <a:r>
              <a:rPr lang="en-US" sz="2300" dirty="0">
                <a:latin typeface="Times New Roman" panose="02020603050405020304" pitchFamily="18" charset="0"/>
                <a:cs typeface="Times New Roman" panose="02020603050405020304" pitchFamily="18" charset="0"/>
              </a:rPr>
              <a:t>Clock speed is the number of pulses the central processing unit's (CPU) clock generates per second. </a:t>
            </a:r>
          </a:p>
          <a:p>
            <a:pPr>
              <a:lnSpc>
                <a:spcPct val="170000"/>
              </a:lnSpc>
              <a:spcAft>
                <a:spcPts val="600"/>
              </a:spcAft>
            </a:pPr>
            <a:endParaRPr lang="en-US" sz="2300" dirty="0">
              <a:latin typeface="Times New Roman" panose="02020603050405020304" pitchFamily="18" charset="0"/>
              <a:cs typeface="Times New Roman" panose="02020603050405020304" pitchFamily="18" charset="0"/>
            </a:endParaRPr>
          </a:p>
          <a:p>
            <a:pPr>
              <a:lnSpc>
                <a:spcPct val="170000"/>
              </a:lnSpc>
              <a:spcAft>
                <a:spcPts val="600"/>
              </a:spcAft>
            </a:pPr>
            <a:r>
              <a:rPr lang="en-US" sz="2300" dirty="0">
                <a:latin typeface="Times New Roman" panose="02020603050405020304" pitchFamily="18" charset="0"/>
                <a:cs typeface="Times New Roman" panose="02020603050405020304" pitchFamily="18" charset="0"/>
              </a:rPr>
              <a:t>The clock speed (or clock rate) is stated in megahertz (MHz) or gigahertz (GHz), and refers to the speed at which the processor can execute instructions. The more pulses per second, the more fetch-decode-execute cycles that can be performed and the more instructions that are processed in a given space of time. </a:t>
            </a:r>
          </a:p>
          <a:p>
            <a:pPr>
              <a:lnSpc>
                <a:spcPct val="170000"/>
              </a:lnSpc>
              <a:spcAft>
                <a:spcPts val="600"/>
              </a:spcAft>
            </a:pPr>
            <a:endParaRPr lang="en-US" sz="2300" dirty="0">
              <a:latin typeface="Times New Roman" panose="02020603050405020304" pitchFamily="18" charset="0"/>
              <a:cs typeface="Times New Roman" panose="02020603050405020304" pitchFamily="18" charset="0"/>
            </a:endParaRPr>
          </a:p>
          <a:p>
            <a:pPr>
              <a:lnSpc>
                <a:spcPct val="170000"/>
              </a:lnSpc>
              <a:spcAft>
                <a:spcPts val="600"/>
              </a:spcAft>
            </a:pPr>
            <a:r>
              <a:rPr lang="en-US" sz="2300" dirty="0">
                <a:latin typeface="Times New Roman" panose="02020603050405020304" pitchFamily="18" charset="0"/>
                <a:cs typeface="Times New Roman" panose="02020603050405020304" pitchFamily="18" charset="0"/>
              </a:rPr>
              <a:t>Processors with faster clock speeds process data faster than those with slower clock speeds. To speed of the clock speed of the CPU overclocking can be done but this can cause long term damage to the CPU as it is working harder and producing more heat.</a:t>
            </a:r>
          </a:p>
        </p:txBody>
      </p:sp>
    </p:spTree>
    <p:extLst>
      <p:ext uri="{BB962C8B-B14F-4D97-AF65-F5344CB8AC3E}">
        <p14:creationId xmlns:p14="http://schemas.microsoft.com/office/powerpoint/2010/main" val="348565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27A6F44-D051-4DB6-888B-BA5AB82A2A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4" name="TextBox 3">
            <a:extLst>
              <a:ext uri="{FF2B5EF4-FFF2-40B4-BE49-F238E27FC236}">
                <a16:creationId xmlns:a16="http://schemas.microsoft.com/office/drawing/2014/main" id="{C542A917-2DC0-41C3-A1A8-3D1A5C65E9C5}"/>
              </a:ext>
            </a:extLst>
          </p:cNvPr>
          <p:cNvSpPr txBox="1"/>
          <p:nvPr/>
        </p:nvSpPr>
        <p:spPr>
          <a:xfrm>
            <a:off x="323850" y="-103346"/>
            <a:ext cx="6832600" cy="1293028"/>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4000" b="1" i="0" u="none" strike="noStrike" cap="all" spc="0" normalizeH="0" noProof="0" dirty="0">
                <a:ln>
                  <a:noFill/>
                </a:ln>
                <a:effectLst/>
                <a:uLnTx/>
                <a:uFillTx/>
                <a:latin typeface="+mj-lt"/>
                <a:ea typeface="+mj-ea"/>
                <a:cs typeface="+mj-cs"/>
              </a:rPr>
              <a:t>PROCESSOR CORE</a:t>
            </a:r>
          </a:p>
        </p:txBody>
      </p:sp>
      <p:sp>
        <p:nvSpPr>
          <p:cNvPr id="5" name="TextBox 4">
            <a:extLst>
              <a:ext uri="{FF2B5EF4-FFF2-40B4-BE49-F238E27FC236}">
                <a16:creationId xmlns:a16="http://schemas.microsoft.com/office/drawing/2014/main" id="{C552C9A8-9FA2-4ECF-B179-90BED81B19E5}"/>
              </a:ext>
            </a:extLst>
          </p:cNvPr>
          <p:cNvSpPr txBox="1"/>
          <p:nvPr/>
        </p:nvSpPr>
        <p:spPr>
          <a:xfrm>
            <a:off x="215869" y="1066800"/>
            <a:ext cx="7753350" cy="5512603"/>
          </a:xfrm>
          <a:prstGeom prst="rect">
            <a:avLst/>
          </a:prstGeom>
        </p:spPr>
        <p:txBody>
          <a:bodyPr vert="horz" lIns="91440" tIns="45720" rIns="91440" bIns="45720" rtlCol="0">
            <a:normAutofit fontScale="92500"/>
          </a:bodyPr>
          <a:lstStyle/>
          <a:p>
            <a:pPr>
              <a:lnSpc>
                <a:spcPct val="150000"/>
              </a:lnSpc>
              <a:spcAft>
                <a:spcPts val="600"/>
              </a:spcAft>
            </a:pP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CPU</a:t>
            </a:r>
            <a:r>
              <a:rPr lang="en-US" dirty="0">
                <a:latin typeface="Times New Roman" panose="02020603050405020304" pitchFamily="18" charset="0"/>
                <a:cs typeface="Times New Roman" panose="02020603050405020304" pitchFamily="18" charset="0"/>
              </a:rPr>
              <a:t> can contain one or more processing units. Each unit is called a </a:t>
            </a:r>
            <a:r>
              <a:rPr lang="en-US" b="1" dirty="0">
                <a:latin typeface="Times New Roman" panose="02020603050405020304" pitchFamily="18" charset="0"/>
                <a:cs typeface="Times New Roman" panose="02020603050405020304" pitchFamily="18" charset="0"/>
              </a:rPr>
              <a:t>core</a:t>
            </a:r>
            <a:r>
              <a:rPr lang="en-US" dirty="0">
                <a:latin typeface="Times New Roman" panose="02020603050405020304" pitchFamily="18" charset="0"/>
                <a:cs typeface="Times New Roman" panose="02020603050405020304" pitchFamily="18" charset="0"/>
              </a:rPr>
              <a:t>.  A core contains an ALU, control unit and registers. It is common for computers to have two (dual), four (quad) or even more cores. </a:t>
            </a:r>
          </a:p>
          <a:p>
            <a:pPr>
              <a:lnSpc>
                <a:spcPct val="150000"/>
              </a:lnSpc>
              <a:spcAft>
                <a:spcPts val="600"/>
              </a:spcAft>
            </a:pPr>
            <a:r>
              <a:rPr lang="en-US" dirty="0">
                <a:latin typeface="Times New Roman" panose="02020603050405020304" pitchFamily="18" charset="0"/>
                <a:cs typeface="Times New Roman" panose="02020603050405020304" pitchFamily="18" charset="0"/>
              </a:rPr>
              <a:t>Increasing the core of the CPU improves performance in the following ways:</a:t>
            </a:r>
          </a:p>
          <a:p>
            <a:pPr marL="285750" indent="-285750">
              <a:lnSpc>
                <a:spcPct val="150000"/>
              </a:lnSpc>
              <a:spcAft>
                <a:spcPts val="6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Multi-tasking is the ability to carry out more than one task at the same time. A two cores, a CPU can run two tasks simultaneously. A quad core can handle four simultaneous tasks. </a:t>
            </a:r>
          </a:p>
          <a:p>
            <a:pPr marL="285750" indent="-285750">
              <a:lnSpc>
                <a:spcPct val="150000"/>
              </a:lnSpc>
              <a:spcAft>
                <a:spcPts val="6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Parallel processing is when a single task (program) is split into two or more parts and each part is processed at the same time. This would double performance on a dual core </a:t>
            </a:r>
            <a:r>
              <a:rPr lang="en-US" dirty="0" err="1">
                <a:latin typeface="Times New Roman" panose="02020603050405020304" pitchFamily="18" charset="0"/>
                <a:cs typeface="Times New Roman" panose="02020603050405020304" pitchFamily="18" charset="0"/>
              </a:rPr>
              <a:t>cpu</a:t>
            </a:r>
            <a:r>
              <a:rPr lang="en-US" dirty="0">
                <a:latin typeface="Times New Roman" panose="02020603050405020304" pitchFamily="18" charset="0"/>
                <a:cs typeface="Times New Roman" panose="02020603050405020304" pitchFamily="18" charset="0"/>
              </a:rPr>
              <a:t> as each part is processed independently. This is not always true because many programs cannot be split neatly into two independent parts. This is because they are mostly sequential i.e. each task depends on the outcome of a previous task and so it has to wait for the first task to be completed. </a:t>
            </a:r>
          </a:p>
          <a:p>
            <a:pPr indent="-228600">
              <a:lnSpc>
                <a:spcPct val="90000"/>
              </a:lnSpc>
              <a:spcAft>
                <a:spcPts val="600"/>
              </a:spcAft>
              <a:buFont typeface="Arial" panose="020B0604020202020204" pitchFamily="34" charset="0"/>
              <a:buChar char="•"/>
            </a:pPr>
            <a:endParaRPr lang="en-US" sz="1500" dirty="0"/>
          </a:p>
        </p:txBody>
      </p:sp>
      <p:pic>
        <p:nvPicPr>
          <p:cNvPr id="3" name="Picture 2" descr="A picture containing arrow&#10;&#10;Description automatically generated">
            <a:extLst>
              <a:ext uri="{FF2B5EF4-FFF2-40B4-BE49-F238E27FC236}">
                <a16:creationId xmlns:a16="http://schemas.microsoft.com/office/drawing/2014/main" id="{97F98CD9-69D4-4F0F-8F89-873189567B3A}"/>
              </a:ext>
            </a:extLst>
          </p:cNvPr>
          <p:cNvPicPr>
            <a:picLocks noChangeAspect="1"/>
          </p:cNvPicPr>
          <p:nvPr/>
        </p:nvPicPr>
        <p:blipFill rotWithShape="1">
          <a:blip r:embed="rId4">
            <a:extLst>
              <a:ext uri="{28A0092B-C50C-407E-A947-70E740481C1C}">
                <a14:useLocalDpi xmlns:a14="http://schemas.microsoft.com/office/drawing/2010/main" val="0"/>
              </a:ext>
            </a:extLst>
          </a:blip>
          <a:srcRect r="-4" b="1169"/>
          <a:stretch/>
        </p:blipFill>
        <p:spPr>
          <a:xfrm>
            <a:off x="8185088" y="892259"/>
            <a:ext cx="3644962" cy="2377440"/>
          </a:xfrm>
          <a:prstGeom prst="rect">
            <a:avLst/>
          </a:prstGeom>
        </p:spPr>
      </p:pic>
      <p:pic>
        <p:nvPicPr>
          <p:cNvPr id="7" name="Picture 6" descr="Shape, polygon&#10;&#10;Description automatically generated">
            <a:extLst>
              <a:ext uri="{FF2B5EF4-FFF2-40B4-BE49-F238E27FC236}">
                <a16:creationId xmlns:a16="http://schemas.microsoft.com/office/drawing/2014/main" id="{5F47B734-A73E-4BD0-9BE6-C22F8C52FA80}"/>
              </a:ext>
            </a:extLst>
          </p:cNvPr>
          <p:cNvPicPr>
            <a:picLocks noChangeAspect="1"/>
          </p:cNvPicPr>
          <p:nvPr/>
        </p:nvPicPr>
        <p:blipFill rotWithShape="1">
          <a:blip r:embed="rId5"/>
          <a:srcRect r="6864" b="3"/>
          <a:stretch/>
        </p:blipFill>
        <p:spPr>
          <a:xfrm>
            <a:off x="8223188" y="3588301"/>
            <a:ext cx="3644962" cy="2377440"/>
          </a:xfrm>
          <a:prstGeom prst="rect">
            <a:avLst/>
          </a:prstGeom>
        </p:spPr>
      </p:pic>
    </p:spTree>
    <p:extLst>
      <p:ext uri="{BB962C8B-B14F-4D97-AF65-F5344CB8AC3E}">
        <p14:creationId xmlns:p14="http://schemas.microsoft.com/office/powerpoint/2010/main" val="1011857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33">
            <a:extLst>
              <a:ext uri="{FF2B5EF4-FFF2-40B4-BE49-F238E27FC236}">
                <a16:creationId xmlns:a16="http://schemas.microsoft.com/office/drawing/2014/main" id="{884F1622-F133-4C39-A178-9AE077529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42" name="Rectangle 35">
            <a:extLst>
              <a:ext uri="{FF2B5EF4-FFF2-40B4-BE49-F238E27FC236}">
                <a16:creationId xmlns:a16="http://schemas.microsoft.com/office/drawing/2014/main" id="{0DA58AB6-AC11-42E2-B0B2-7B1BB82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37">
            <a:extLst>
              <a:ext uri="{FF2B5EF4-FFF2-40B4-BE49-F238E27FC236}">
                <a16:creationId xmlns:a16="http://schemas.microsoft.com/office/drawing/2014/main" id="{A7689C9E-3591-45E2-AE4D-C113E5FAD7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4" name="TextBox 3">
            <a:extLst>
              <a:ext uri="{FF2B5EF4-FFF2-40B4-BE49-F238E27FC236}">
                <a16:creationId xmlns:a16="http://schemas.microsoft.com/office/drawing/2014/main" id="{C542A917-2DC0-41C3-A1A8-3D1A5C65E9C5}"/>
              </a:ext>
            </a:extLst>
          </p:cNvPr>
          <p:cNvSpPr txBox="1"/>
          <p:nvPr/>
        </p:nvSpPr>
        <p:spPr>
          <a:xfrm>
            <a:off x="355600" y="74211"/>
            <a:ext cx="6243320" cy="1293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cap="all" dirty="0">
                <a:latin typeface="+mj-lt"/>
                <a:ea typeface="+mj-ea"/>
                <a:cs typeface="+mj-cs"/>
              </a:rPr>
              <a:t>Cache size</a:t>
            </a:r>
            <a:endParaRPr lang="en-US" sz="4000" cap="all" dirty="0">
              <a:latin typeface="+mj-lt"/>
              <a:ea typeface="+mj-ea"/>
              <a:cs typeface="+mj-cs"/>
            </a:endParaRPr>
          </a:p>
        </p:txBody>
      </p:sp>
      <p:sp>
        <p:nvSpPr>
          <p:cNvPr id="5" name="TextBox 4">
            <a:extLst>
              <a:ext uri="{FF2B5EF4-FFF2-40B4-BE49-F238E27FC236}">
                <a16:creationId xmlns:a16="http://schemas.microsoft.com/office/drawing/2014/main" id="{8C0FB97E-6F11-4E30-A3E1-BA589B9B0FD7}"/>
              </a:ext>
            </a:extLst>
          </p:cNvPr>
          <p:cNvSpPr txBox="1"/>
          <p:nvPr/>
        </p:nvSpPr>
        <p:spPr>
          <a:xfrm>
            <a:off x="355600" y="1515662"/>
            <a:ext cx="5429394" cy="4703024"/>
          </a:xfrm>
          <a:prstGeom prst="rect">
            <a:avLst/>
          </a:prstGeom>
        </p:spPr>
        <p:txBody>
          <a:bodyPr vert="horz" lIns="91440" tIns="45720" rIns="91440" bIns="45720" rtlCol="0">
            <a:normAutofit/>
          </a:bodyPr>
          <a:lstStyle/>
          <a:p>
            <a:pPr>
              <a:lnSpc>
                <a:spcPct val="150000"/>
              </a:lnSpc>
              <a:spcAft>
                <a:spcPts val="600"/>
              </a:spcAft>
            </a:pPr>
            <a:r>
              <a:rPr lang="en-US" sz="1700" dirty="0">
                <a:latin typeface="Times New Roman" panose="02020603050405020304" pitchFamily="18" charset="0"/>
                <a:cs typeface="Times New Roman" panose="02020603050405020304" pitchFamily="18" charset="0"/>
              </a:rPr>
              <a:t>Close to the CPU is a very fast (and expensive) type of memory called cache memory. </a:t>
            </a:r>
          </a:p>
          <a:p>
            <a:pPr>
              <a:lnSpc>
                <a:spcPct val="150000"/>
              </a:lnSpc>
              <a:spcAft>
                <a:spcPts val="600"/>
              </a:spcAft>
            </a:pPr>
            <a:r>
              <a:rPr lang="en-US" sz="1700" dirty="0">
                <a:latin typeface="Times New Roman" panose="02020603050405020304" pitchFamily="18" charset="0"/>
                <a:cs typeface="Times New Roman" panose="02020603050405020304" pitchFamily="18" charset="0"/>
              </a:rPr>
              <a:t>This is where instructions that the computer is likely to reuse are stored. Since constantly fetching instructions from RAM can be slow, the CPU checks the cache memory for instructions before checking RAM, to help speed up the process. </a:t>
            </a:r>
          </a:p>
          <a:p>
            <a:pPr>
              <a:lnSpc>
                <a:spcPct val="150000"/>
              </a:lnSpc>
              <a:spcAft>
                <a:spcPts val="600"/>
              </a:spcAft>
            </a:pPr>
            <a:r>
              <a:rPr lang="en-US" sz="1700" dirty="0">
                <a:latin typeface="Times New Roman" panose="02020603050405020304" pitchFamily="18" charset="0"/>
                <a:cs typeface="Times New Roman" panose="02020603050405020304" pitchFamily="18" charset="0"/>
              </a:rPr>
              <a:t>This means that the more cache there is, the more of these quick reference instructions can be stored, and therefore the faster the computer can run.</a:t>
            </a:r>
          </a:p>
        </p:txBody>
      </p:sp>
      <p:sp>
        <p:nvSpPr>
          <p:cNvPr id="40" name="Rounded Rectangle 14">
            <a:extLst>
              <a:ext uri="{FF2B5EF4-FFF2-40B4-BE49-F238E27FC236}">
                <a16:creationId xmlns:a16="http://schemas.microsoft.com/office/drawing/2014/main" id="{C897EF10-3301-4450-A084-343321803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FBCA669-A5D6-6C75-6FBA-84C9447DBB7D}"/>
              </a:ext>
            </a:extLst>
          </p:cNvPr>
          <p:cNvPicPr>
            <a:picLocks noChangeAspect="1"/>
          </p:cNvPicPr>
          <p:nvPr/>
        </p:nvPicPr>
        <p:blipFill rotWithShape="1">
          <a:blip r:embed="rId4"/>
          <a:srcRect b="2166"/>
          <a:stretch/>
        </p:blipFill>
        <p:spPr>
          <a:xfrm>
            <a:off x="6407004" y="2245360"/>
            <a:ext cx="4840116" cy="2753360"/>
          </a:xfrm>
          <a:prstGeom prst="rect">
            <a:avLst/>
          </a:prstGeom>
        </p:spPr>
      </p:pic>
    </p:spTree>
    <p:extLst>
      <p:ext uri="{BB962C8B-B14F-4D97-AF65-F5344CB8AC3E}">
        <p14:creationId xmlns:p14="http://schemas.microsoft.com/office/powerpoint/2010/main" val="111669760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5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3.xml><?xml version="1.0" encoding="utf-8"?>
<a:theme xmlns:a="http://schemas.openxmlformats.org/drawingml/2006/main" name="6_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10.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1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2.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3.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4.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5.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6.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7.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8.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9.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docProps/app.xml><?xml version="1.0" encoding="utf-8"?>
<Properties xmlns="http://schemas.openxmlformats.org/officeDocument/2006/extended-properties" xmlns:vt="http://schemas.openxmlformats.org/officeDocument/2006/docPropsVTypes">
  <TotalTime>185</TotalTime>
  <Words>888</Words>
  <Application>Microsoft Office PowerPoint</Application>
  <PresentationFormat>Widescreen</PresentationFormat>
  <Paragraphs>64</Paragraphs>
  <Slides>13</Slides>
  <Notes>0</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Century Gothic</vt:lpstr>
      <vt:lpstr>Times New Roman</vt:lpstr>
      <vt:lpstr>Wingdings</vt:lpstr>
      <vt:lpstr>Vapor Trail</vt:lpstr>
      <vt:lpstr>5_Vapor Trail</vt:lpstr>
      <vt:lpstr>6_Vapor Trail</vt:lpstr>
      <vt:lpstr>THE PROCESSOR Performance</vt:lpstr>
      <vt:lpstr>Factors affecting CPU performance</vt:lpstr>
      <vt:lpstr>Factors affecting CPU performance</vt:lpstr>
      <vt:lpstr>Students’ Activity</vt:lpstr>
      <vt:lpstr>Teacher  concept review</vt:lpstr>
      <vt:lpstr>PowerPoint Presentation</vt:lpstr>
      <vt:lpstr>PowerPoint Presentation</vt:lpstr>
      <vt:lpstr>PowerPoint Presentation</vt:lpstr>
      <vt:lpstr>PowerPoint Presentation</vt:lpstr>
      <vt:lpstr>PowerPoint Presentation</vt:lpstr>
      <vt:lpstr>PowerPoint Presentation</vt:lpstr>
      <vt:lpstr>Data Bus Width</vt:lpstr>
      <vt:lpstr>Address Bus Width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PROCESSOR Performance</dc:title>
  <dc:creator>Janet Sterling</dc:creator>
  <cp:lastModifiedBy>Janet Reid-Sterling</cp:lastModifiedBy>
  <cp:revision>18</cp:revision>
  <dcterms:created xsi:type="dcterms:W3CDTF">2021-01-09T03:20:57Z</dcterms:created>
  <dcterms:modified xsi:type="dcterms:W3CDTF">2023-10-02T06:46:10Z</dcterms:modified>
</cp:coreProperties>
</file>